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"/>
  </p:notesMasterIdLst>
  <p:sldIdLst>
    <p:sldId id="256" r:id="rId2"/>
  </p:sldIdLst>
  <p:sldSz cx="21383625" cy="30275213"/>
  <p:notesSz cx="6858000" cy="9144000"/>
  <p:embeddedFontLst>
    <p:embeddedFont>
      <p:font typeface="思源黑體舊字形 Medium" panose="020B0600000000000000" pitchFamily="34" charset="-128"/>
      <p:regular r:id="rId4"/>
    </p:embeddedFont>
    <p:embeddedFont>
      <p:font typeface="Roboto" panose="02000000000000000000" pitchFamily="2" charset="0"/>
      <p:regular r:id="rId5"/>
      <p:bold r:id="rId6"/>
      <p:italic r:id="rId7"/>
      <p:boldItalic r:id="rId8"/>
    </p:embeddedFont>
    <p:embeddedFont>
      <p:font typeface="Roboto ExtraBold" panose="02020500000000000000" charset="0"/>
      <p:bold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000000"/>
          </p15:clr>
        </p15:guide>
        <p15:guide id="2" pos="6735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43B29-D046-4F8D-9347-5411270835A9}">
  <a:tblStyle styleId="{D6543B29-D046-4F8D-9347-541127083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08" autoAdjust="0"/>
  </p:normalViewPr>
  <p:slideViewPr>
    <p:cSldViewPr snapToGrid="0">
      <p:cViewPr>
        <p:scale>
          <a:sx n="33" d="100"/>
          <a:sy n="33" d="100"/>
        </p:scale>
        <p:origin x="1902" y="24"/>
      </p:cViewPr>
      <p:guideLst>
        <p:guide orient="horz" pos="9536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 with centered title and subtitle placeholder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9134" y="1628561"/>
            <a:ext cx="5770185" cy="112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18268" y="2970728"/>
            <a:ext cx="4751917" cy="133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1068946" y="27570248"/>
            <a:ext cx="4989984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7305836" y="27570248"/>
            <a:ext cx="6771953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5324696" y="27570248"/>
            <a:ext cx="4989984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946" y="1212319"/>
            <a:ext cx="19245734" cy="504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946" y="7063974"/>
            <a:ext cx="19245734" cy="1998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marL="457200" marR="0" lvl="0" indent="-1098550" algn="l" rtl="0">
              <a:lnSpc>
                <a:spcPct val="100000"/>
              </a:lnSpc>
              <a:spcBef>
                <a:spcPts val="2740"/>
              </a:spcBef>
              <a:spcAft>
                <a:spcPts val="0"/>
              </a:spcAft>
              <a:buClr>
                <a:schemeClr val="dk1"/>
              </a:buClr>
              <a:buSzPts val="13700"/>
              <a:buFont typeface="Arial"/>
              <a:buChar char="•"/>
              <a:defRPr sz="1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990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Char char="–"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2650" algn="l" rtl="0">
              <a:lnSpc>
                <a:spcPct val="100000"/>
              </a:lnSpc>
              <a:spcBef>
                <a:spcPts val="2060"/>
              </a:spcBef>
              <a:spcAft>
                <a:spcPts val="0"/>
              </a:spcAft>
              <a:buClr>
                <a:schemeClr val="dk1"/>
              </a:buClr>
              <a:buSzPts val="10300"/>
              <a:buFont typeface="Arial"/>
              <a:buChar char="•"/>
              <a:defRPr sz="10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–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»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»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»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»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74700" algn="l" rtl="0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Arial"/>
              <a:buChar char="»"/>
              <a:defRPr sz="8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068946" y="27570248"/>
            <a:ext cx="4989984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7305836" y="27570248"/>
            <a:ext cx="6771953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5324696" y="27570248"/>
            <a:ext cx="4989984" cy="21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900" tIns="195450" rIns="390900" bIns="1954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76" y="-787"/>
            <a:ext cx="21384000" cy="302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6145226" y="1599521"/>
            <a:ext cx="12142773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 err="1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資訊專業實習</a:t>
            </a:r>
            <a:r>
              <a:rPr lang="en-US" sz="4400" dirty="0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 - </a:t>
            </a:r>
            <a:r>
              <a:rPr lang="en-US" sz="4400" dirty="0" err="1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慈濟醫療志業法人資訊室</a:t>
            </a:r>
            <a:r>
              <a:rPr lang="en-US" sz="4400" dirty="0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(</a:t>
            </a:r>
            <a:r>
              <a:rPr lang="en-US" sz="4400" dirty="0" err="1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花蓮</a:t>
            </a:r>
            <a:r>
              <a:rPr lang="en-US" sz="4400" dirty="0">
                <a:solidFill>
                  <a:schemeClr val="dk1"/>
                </a:solidFill>
                <a:latin typeface="思源黑體舊字形 Medium" panose="020B0600000000000000" pitchFamily="34" charset="-128"/>
                <a:ea typeface="思源黑體舊字形 Medium" panose="020B0600000000000000" pitchFamily="34" charset="-128"/>
                <a:cs typeface="Roboto SemiBold"/>
                <a:sym typeface="Roboto SemiBold"/>
              </a:rPr>
              <a:t>)</a:t>
            </a:r>
            <a:endParaRPr sz="4400" dirty="0">
              <a:solidFill>
                <a:schemeClr val="dk1"/>
              </a:solidFill>
              <a:latin typeface="思源黑體舊字形 Medium" panose="020B0600000000000000" pitchFamily="34" charset="-128"/>
              <a:ea typeface="思源黑體舊字形 Medium" panose="020B0600000000000000" pitchFamily="34" charset="-128"/>
              <a:cs typeface="Roboto SemiBold"/>
              <a:sym typeface="Roboto SemiBold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0860560" y="2864234"/>
            <a:ext cx="10668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 err="1">
                <a:solidFill>
                  <a:schemeClr val="dk1"/>
                </a:solidFill>
              </a:rPr>
              <a:t>指導老師</a:t>
            </a:r>
            <a:r>
              <a:rPr lang="en-US" sz="4000" dirty="0">
                <a:solidFill>
                  <a:schemeClr val="dk1"/>
                </a:solidFill>
              </a:rPr>
              <a:t> : </a:t>
            </a:r>
            <a:r>
              <a:rPr lang="en-US" sz="4000" dirty="0" err="1">
                <a:solidFill>
                  <a:schemeClr val="dk1"/>
                </a:solidFill>
              </a:rPr>
              <a:t>林紋正</a:t>
            </a:r>
            <a:r>
              <a:rPr lang="en-US" sz="4000" dirty="0">
                <a:solidFill>
                  <a:schemeClr val="dk1"/>
                </a:solidFill>
              </a:rPr>
              <a:t>  </a:t>
            </a:r>
            <a:r>
              <a:rPr lang="en-US" sz="4000" dirty="0" err="1">
                <a:solidFill>
                  <a:schemeClr val="dk1"/>
                </a:solidFill>
              </a:rPr>
              <a:t>實習學生</a:t>
            </a:r>
            <a:r>
              <a:rPr lang="en-US" sz="4000" dirty="0">
                <a:solidFill>
                  <a:schemeClr val="dk1"/>
                </a:solidFill>
              </a:rPr>
              <a:t> : 張銘傑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1838771" y="4331998"/>
            <a:ext cx="8773222" cy="129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工作摘要</a:t>
            </a:r>
            <a:endParaRPr sz="40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1733538" y="5846511"/>
            <a:ext cx="8834453" cy="304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546100">
              <a:buClr>
                <a:schemeClr val="dk1"/>
              </a:buClr>
              <a:buSzPts val="5000"/>
              <a:buFont typeface="Roboto"/>
              <a:buChar char="●"/>
            </a:pP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實習時間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114/02/03 ~ 114/05/29</a:t>
            </a:r>
            <a:endParaRPr sz="4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546100">
              <a:buClr>
                <a:schemeClr val="dk1"/>
              </a:buClr>
              <a:buSzPts val="5000"/>
              <a:buFont typeface="Roboto"/>
              <a:buChar char="●"/>
            </a:pP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每周實習天數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5天 (</a:t>
            </a: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星期一至星期五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546100">
              <a:buClr>
                <a:schemeClr val="dk1"/>
              </a:buClr>
              <a:buSzPts val="5000"/>
              <a:buFont typeface="Roboto"/>
              <a:buChar char="●"/>
            </a:pP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上班時間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8:00 ~ 17:30 (含 12:00~ 13:30 </a:t>
            </a: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午休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indent="-546100">
              <a:buClr>
                <a:schemeClr val="dk1"/>
              </a:buClr>
              <a:buSzPts val="5000"/>
              <a:buFont typeface="Roboto"/>
              <a:buChar char="●"/>
            </a:pP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月薪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 </a:t>
            </a:r>
            <a:r>
              <a:rPr lang="en-US" sz="4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新台幣</a:t>
            </a:r>
            <a:r>
              <a:rPr 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28900 元</a:t>
            </a:r>
            <a:r>
              <a:rPr lang="zh-TW" alt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TW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zh-TW" altLang="en-US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未扣勞健保</a:t>
            </a:r>
            <a:r>
              <a:rPr lang="en-US" altLang="zh-TW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/>
            <a:endParaRPr sz="4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1915031" y="10157410"/>
            <a:ext cx="8896664" cy="129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應用工具</a:t>
            </a:r>
            <a:endParaRPr sz="40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graphicFrame>
        <p:nvGraphicFramePr>
          <p:cNvPr id="27" name="Google Shape;27;p3"/>
          <p:cNvGraphicFramePr/>
          <p:nvPr>
            <p:extLst>
              <p:ext uri="{D42A27DB-BD31-4B8C-83A1-F6EECF244321}">
                <p14:modId xmlns:p14="http://schemas.microsoft.com/office/powerpoint/2010/main" val="4198412572"/>
              </p:ext>
            </p:extLst>
          </p:nvPr>
        </p:nvGraphicFramePr>
        <p:xfrm>
          <a:off x="2050588" y="11643568"/>
          <a:ext cx="8680933" cy="7646241"/>
        </p:xfrm>
        <a:graphic>
          <a:graphicData uri="http://schemas.openxmlformats.org/drawingml/2006/table">
            <a:tbl>
              <a:tblPr>
                <a:noFill/>
                <a:tableStyleId>{D6543B29-D046-4F8D-9347-5411270835A9}</a:tableStyleId>
              </a:tblPr>
              <a:tblGrid>
                <a:gridCol w="8680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201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 err="1"/>
                        <a:t>開發環境</a:t>
                      </a:r>
                      <a:endParaRPr sz="5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/>
                        <a:t>visual studio2022 </a:t>
                      </a:r>
                      <a:endParaRPr sz="5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 err="1"/>
                        <a:t>程式語言</a:t>
                      </a:r>
                      <a:endParaRPr sz="5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0" dirty="0"/>
                        <a:t>C#</a:t>
                      </a:r>
                      <a:r>
                        <a:rPr lang="zh-TW" altLang="en-US" sz="6000" dirty="0"/>
                        <a:t>                 </a:t>
                      </a:r>
                      <a:r>
                        <a:rPr lang="en-US" sz="6000" dirty="0"/>
                        <a:t>SQL</a:t>
                      </a:r>
                      <a:endParaRPr sz="6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 err="1"/>
                        <a:t>資料庫</a:t>
                      </a:r>
                      <a:endParaRPr sz="5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/>
                        <a:t>SQL Sever 、 </a:t>
                      </a:r>
                      <a:endParaRPr sz="5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0" dirty="0"/>
                        <a:t>SSMS(SQL Sever Management Studio)</a:t>
                      </a:r>
                      <a:endParaRPr sz="5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28;p3"/>
          <p:cNvSpPr txBox="1"/>
          <p:nvPr/>
        </p:nvSpPr>
        <p:spPr>
          <a:xfrm>
            <a:off x="1937558" y="19539643"/>
            <a:ext cx="8773222" cy="129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實習工作內容</a:t>
            </a:r>
            <a:endParaRPr sz="40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1915031" y="21221255"/>
            <a:ext cx="9224691" cy="582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641350">
              <a:buClr>
                <a:schemeClr val="dk1"/>
              </a:buClr>
              <a:buSzPts val="6500"/>
              <a:buChar char="●"/>
            </a:pPr>
            <a:r>
              <a:rPr lang="en-US" sz="4000" dirty="0" err="1">
                <a:solidFill>
                  <a:schemeClr val="dk1"/>
                </a:solidFill>
              </a:rPr>
              <a:t>使用框架</a:t>
            </a:r>
            <a:r>
              <a:rPr lang="en-US" sz="4000" dirty="0">
                <a:solidFill>
                  <a:schemeClr val="dk1"/>
                </a:solidFill>
              </a:rPr>
              <a:t> :</a:t>
            </a:r>
            <a:endParaRPr sz="4000" dirty="0">
              <a:solidFill>
                <a:schemeClr val="dk1"/>
              </a:solidFill>
            </a:endParaRPr>
          </a:p>
          <a:p>
            <a:pPr marL="914400" lvl="1" indent="-641350">
              <a:buClr>
                <a:schemeClr val="dk1"/>
              </a:buClr>
              <a:buSzPts val="6500"/>
              <a:buChar char="○"/>
            </a:pPr>
            <a:r>
              <a:rPr lang="en-US" sz="4000" dirty="0" err="1">
                <a:solidFill>
                  <a:schemeClr val="dk1"/>
                </a:solidFill>
              </a:rPr>
              <a:t>Winform</a:t>
            </a:r>
            <a:r>
              <a:rPr lang="en-US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  <a:p>
            <a:pPr marL="914400" lvl="1" indent="-641350">
              <a:buClr>
                <a:schemeClr val="dk1"/>
              </a:buClr>
              <a:buSzPts val="6500"/>
              <a:buChar char="○"/>
            </a:pPr>
            <a:r>
              <a:rPr lang="en-US" sz="4000" dirty="0">
                <a:solidFill>
                  <a:schemeClr val="dk1"/>
                </a:solidFill>
              </a:rPr>
              <a:t>MVC (</a:t>
            </a:r>
            <a:r>
              <a:rPr lang="en-US" sz="4000" dirty="0" err="1">
                <a:solidFill>
                  <a:schemeClr val="dk1"/>
                </a:solidFill>
              </a:rPr>
              <a:t>API會用到</a:t>
            </a:r>
            <a:r>
              <a:rPr lang="en-US" sz="4000" dirty="0">
                <a:solidFill>
                  <a:schemeClr val="dk1"/>
                </a:solidFill>
              </a:rPr>
              <a:t>)</a:t>
            </a:r>
            <a:endParaRPr sz="4000" dirty="0">
              <a:solidFill>
                <a:schemeClr val="dk1"/>
              </a:solidFill>
            </a:endParaRPr>
          </a:p>
          <a:p>
            <a:pPr marL="457200" indent="-641350">
              <a:buClr>
                <a:schemeClr val="dk1"/>
              </a:buClr>
              <a:buSzPts val="6500"/>
              <a:buChar char="●"/>
            </a:pPr>
            <a:r>
              <a:rPr lang="en-US" sz="4000" dirty="0" err="1">
                <a:solidFill>
                  <a:schemeClr val="dk1"/>
                </a:solidFill>
              </a:rPr>
              <a:t>成果產出</a:t>
            </a:r>
            <a:r>
              <a:rPr lang="en-US" sz="4000" dirty="0">
                <a:solidFill>
                  <a:schemeClr val="dk1"/>
                </a:solidFill>
              </a:rPr>
              <a:t>:</a:t>
            </a:r>
            <a:endParaRPr sz="4000" dirty="0">
              <a:solidFill>
                <a:schemeClr val="dk1"/>
              </a:solidFill>
            </a:endParaRPr>
          </a:p>
          <a:p>
            <a:pPr marL="914400" lvl="1" indent="-641350">
              <a:buClr>
                <a:schemeClr val="dk1"/>
              </a:buClr>
              <a:buSzPts val="6500"/>
              <a:buChar char="○"/>
            </a:pPr>
            <a:r>
              <a:rPr lang="en-US" sz="4000" dirty="0" err="1">
                <a:solidFill>
                  <a:schemeClr val="dk1"/>
                </a:solidFill>
              </a:rPr>
              <a:t>同意書管理系統</a:t>
            </a:r>
            <a:endParaRPr sz="40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  <a:p>
            <a:endParaRPr sz="6500" dirty="0">
              <a:solidFill>
                <a:schemeClr val="dk1"/>
              </a:solidFill>
            </a:endParaRPr>
          </a:p>
        </p:txBody>
      </p:sp>
      <p:grpSp>
        <p:nvGrpSpPr>
          <p:cNvPr id="30" name="Google Shape;30;p3"/>
          <p:cNvGrpSpPr/>
          <p:nvPr/>
        </p:nvGrpSpPr>
        <p:grpSpPr>
          <a:xfrm>
            <a:off x="2028540" y="24320501"/>
            <a:ext cx="8680932" cy="4144784"/>
            <a:chOff x="3056725" y="1651250"/>
            <a:chExt cx="6016175" cy="3021178"/>
          </a:xfrm>
        </p:grpSpPr>
        <p:grpSp>
          <p:nvGrpSpPr>
            <p:cNvPr id="31" name="Google Shape;31;p3"/>
            <p:cNvGrpSpPr/>
            <p:nvPr/>
          </p:nvGrpSpPr>
          <p:grpSpPr>
            <a:xfrm>
              <a:off x="3056725" y="1651250"/>
              <a:ext cx="6016175" cy="3021178"/>
              <a:chOff x="3056725" y="1651250"/>
              <a:chExt cx="6016175" cy="3021178"/>
            </a:xfrm>
          </p:grpSpPr>
          <p:pic>
            <p:nvPicPr>
              <p:cNvPr id="32" name="Google Shape;32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056725" y="1651250"/>
                <a:ext cx="6016175" cy="30211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3;p3"/>
              <p:cNvSpPr/>
              <p:nvPr/>
            </p:nvSpPr>
            <p:spPr>
              <a:xfrm>
                <a:off x="4153225" y="2475675"/>
                <a:ext cx="524700" cy="132900"/>
              </a:xfrm>
              <a:prstGeom prst="rect">
                <a:avLst/>
              </a:prstGeom>
              <a:solidFill>
                <a:srgbClr val="CFD8DC"/>
              </a:solidFill>
              <a:ln w="9525" cap="flat" cmpd="sng">
                <a:solidFill>
                  <a:srgbClr val="0040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" name="Google Shape;34;p3"/>
            <p:cNvSpPr/>
            <p:nvPr/>
          </p:nvSpPr>
          <p:spPr>
            <a:xfrm>
              <a:off x="3399450" y="3613750"/>
              <a:ext cx="524700" cy="635700"/>
            </a:xfrm>
            <a:prstGeom prst="rect">
              <a:avLst/>
            </a:prstGeom>
            <a:solidFill>
              <a:srgbClr val="CFD8DC"/>
            </a:solidFill>
            <a:ln w="9525" cap="flat" cmpd="sng">
              <a:solidFill>
                <a:srgbClr val="0040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5" name="Google Shape;3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1471" y="5104799"/>
            <a:ext cx="6873102" cy="3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/>
        </p:nvSpPr>
        <p:spPr>
          <a:xfrm>
            <a:off x="11043439" y="19516382"/>
            <a:ext cx="8345617" cy="129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>
                <a:solidFill>
                  <a:schemeClr val="dk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實習心得</a:t>
            </a:r>
            <a:endParaRPr sz="4000">
              <a:solidFill>
                <a:schemeClr val="dk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11182154" y="4242960"/>
            <a:ext cx="8226482" cy="143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641350">
              <a:buClr>
                <a:schemeClr val="dk1"/>
              </a:buClr>
              <a:buSzPts val="6500"/>
              <a:buChar char="●"/>
            </a:pPr>
            <a:r>
              <a:rPr lang="en-US" sz="4000" dirty="0" err="1">
                <a:solidFill>
                  <a:schemeClr val="dk1"/>
                </a:solidFill>
              </a:rPr>
              <a:t>同意書管理系統</a:t>
            </a:r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pPr marL="457200" indent="-641350">
              <a:buClr>
                <a:schemeClr val="dk1"/>
              </a:buClr>
              <a:buSzPts val="6500"/>
              <a:buChar char="●"/>
            </a:pPr>
            <a:r>
              <a:rPr lang="en-US" sz="4000" dirty="0" err="1">
                <a:solidFill>
                  <a:schemeClr val="dk1"/>
                </a:solidFill>
              </a:rPr>
              <a:t>API建置</a:t>
            </a:r>
            <a:r>
              <a:rPr lang="en-US" sz="4000" dirty="0">
                <a:solidFill>
                  <a:schemeClr val="dk1"/>
                </a:solidFill>
              </a:rPr>
              <a:t> (</a:t>
            </a:r>
            <a:r>
              <a:rPr lang="en-US" sz="4000" dirty="0" err="1">
                <a:solidFill>
                  <a:schemeClr val="dk1"/>
                </a:solidFill>
              </a:rPr>
              <a:t>電漿鍋</a:t>
            </a:r>
            <a:r>
              <a:rPr lang="en-US" sz="4000" dirty="0">
                <a:solidFill>
                  <a:schemeClr val="dk1"/>
                </a:solidFill>
              </a:rPr>
              <a:t>)</a:t>
            </a:r>
            <a:endParaRPr sz="4000" dirty="0">
              <a:solidFill>
                <a:schemeClr val="dk1"/>
              </a:solidFill>
            </a:endParaRPr>
          </a:p>
          <a:p>
            <a:pPr marL="457200"/>
            <a:endParaRPr sz="4000" dirty="0">
              <a:solidFill>
                <a:schemeClr val="dk1"/>
              </a:solidFill>
            </a:endParaRPr>
          </a:p>
          <a:p>
            <a:pPr marL="457200"/>
            <a:endParaRPr sz="4000" dirty="0">
              <a:solidFill>
                <a:schemeClr val="dk1"/>
              </a:solidFill>
            </a:endParaRPr>
          </a:p>
          <a:p>
            <a:pPr marL="457200"/>
            <a:endParaRPr sz="4000" dirty="0">
              <a:solidFill>
                <a:schemeClr val="dk1"/>
              </a:solidFill>
            </a:endParaRPr>
          </a:p>
          <a:p>
            <a:pPr marL="457200"/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pPr marL="457200" indent="-641350">
              <a:buClr>
                <a:schemeClr val="dk1"/>
              </a:buClr>
              <a:buSzPts val="6500"/>
              <a:buChar char="●"/>
            </a:pPr>
            <a:endParaRPr lang="en-US" sz="4000" dirty="0">
              <a:solidFill>
                <a:schemeClr val="dk1"/>
              </a:solidFill>
            </a:endParaRPr>
          </a:p>
          <a:p>
            <a:pPr marL="457200" indent="-641350">
              <a:buClr>
                <a:schemeClr val="dk1"/>
              </a:buClr>
              <a:buSzPts val="6500"/>
              <a:buChar char="●"/>
            </a:pPr>
            <a:r>
              <a:rPr lang="en-US" sz="4000" dirty="0" err="1">
                <a:solidFill>
                  <a:schemeClr val="dk1"/>
                </a:solidFill>
              </a:rPr>
              <a:t>API建置</a:t>
            </a:r>
            <a:r>
              <a:rPr lang="en-US" sz="4000" dirty="0">
                <a:solidFill>
                  <a:schemeClr val="dk1"/>
                </a:solidFill>
              </a:rPr>
              <a:t> (</a:t>
            </a:r>
            <a:r>
              <a:rPr lang="en-US" sz="4000" dirty="0" err="1">
                <a:solidFill>
                  <a:schemeClr val="dk1"/>
                </a:solidFill>
              </a:rPr>
              <a:t>生命徵象</a:t>
            </a:r>
            <a:r>
              <a:rPr lang="en-US" sz="4000" dirty="0">
                <a:solidFill>
                  <a:schemeClr val="dk1"/>
                </a:solidFill>
              </a:rPr>
              <a:t>)</a:t>
            </a:r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  <a:p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" name="Google Shape;3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40055" y="9717069"/>
            <a:ext cx="6964518" cy="385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8686" y="14648463"/>
            <a:ext cx="7298671" cy="464134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 txBox="1"/>
          <p:nvPr/>
        </p:nvSpPr>
        <p:spPr>
          <a:xfrm>
            <a:off x="10811695" y="21197994"/>
            <a:ext cx="9224692" cy="439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>
                <a:solidFill>
                  <a:schemeClr val="dk1"/>
                </a:solidFill>
              </a:rPr>
              <a:t>    </a:t>
            </a:r>
            <a:r>
              <a:rPr lang="en-US" sz="4000" dirty="0" err="1">
                <a:solidFill>
                  <a:schemeClr val="dk1"/>
                </a:solidFill>
              </a:rPr>
              <a:t>在這四個月的實習期間，讓我</a:t>
            </a:r>
            <a:r>
              <a:rPr lang="zh-TW" altLang="en-US" sz="4000" dirty="0">
                <a:solidFill>
                  <a:schemeClr val="dk1"/>
                </a:solidFill>
              </a:rPr>
              <a:t>有機會可以提前接觸到職場的生活，也讓我在實習期間學習到不同的技術，在做專案的過程中也跟學長姊學到了一些寫程式的技巧跟方法，在這段期間我也發現了自己的不足以及可以精進的地方。</a:t>
            </a:r>
            <a:endParaRPr lang="en-US" altLang="zh-TW" sz="4000" dirty="0">
              <a:solidFill>
                <a:schemeClr val="dk1"/>
              </a:solidFill>
            </a:endParaRPr>
          </a:p>
          <a:p>
            <a:r>
              <a:rPr lang="en-US" sz="4000" dirty="0">
                <a:solidFill>
                  <a:schemeClr val="dk1"/>
                </a:solidFill>
              </a:rPr>
              <a:t>	</a:t>
            </a:r>
            <a:r>
              <a:rPr lang="zh-TW" altLang="en-US" sz="4000" dirty="0">
                <a:solidFill>
                  <a:schemeClr val="dk1"/>
                </a:solidFill>
              </a:rPr>
              <a:t>感謝系上給我這次實習的機會，讓我收益良多，希望學弟妹可以把握實習的機會，去職場真正接觸過後可以帶給你們不一樣的體驗與感想。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E4C187-B658-4E18-92CC-CA804D9EE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276" y="11718972"/>
            <a:ext cx="1772266" cy="16421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C92FA1-A29D-414F-BE8F-443C16DC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5461" y="13943468"/>
            <a:ext cx="1600555" cy="15230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F9533E4-3B24-4A71-B25E-CE8AB8B35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2875" y="14285270"/>
            <a:ext cx="2294209" cy="10706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8C571E3-BA89-4C41-85A1-D7D3BF4AB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5227" y="15771062"/>
            <a:ext cx="1544988" cy="14566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A853FC0-5D05-407C-A642-5826E2C65F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3650" y="17294419"/>
            <a:ext cx="1589524" cy="158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195</Words>
  <Application>Microsoft Office PowerPoint</Application>
  <PresentationFormat>自訂</PresentationFormat>
  <Paragraphs>51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Roboto ExtraBold</vt:lpstr>
      <vt:lpstr>Arial</vt:lpstr>
      <vt:lpstr>Roboto</vt:lpstr>
      <vt:lpstr>思源黑體舊字形 Medium</vt:lpstr>
      <vt:lpstr>預設簡報設計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張銘傑</cp:lastModifiedBy>
  <cp:revision>15</cp:revision>
  <dcterms:modified xsi:type="dcterms:W3CDTF">2025-06-03T06:07:52Z</dcterms:modified>
</cp:coreProperties>
</file>